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29" r:id="rId2"/>
  </p:sldMasterIdLst>
  <p:notesMasterIdLst>
    <p:notesMasterId r:id="rId35"/>
  </p:notesMasterIdLst>
  <p:handoutMasterIdLst>
    <p:handoutMasterId r:id="rId36"/>
  </p:handoutMasterIdLst>
  <p:sldIdLst>
    <p:sldId id="369" r:id="rId3"/>
    <p:sldId id="288" r:id="rId4"/>
    <p:sldId id="336" r:id="rId5"/>
    <p:sldId id="335" r:id="rId6"/>
    <p:sldId id="370" r:id="rId7"/>
    <p:sldId id="340" r:id="rId8"/>
    <p:sldId id="372" r:id="rId9"/>
    <p:sldId id="373" r:id="rId10"/>
    <p:sldId id="374" r:id="rId11"/>
    <p:sldId id="365" r:id="rId12"/>
    <p:sldId id="366" r:id="rId13"/>
    <p:sldId id="342" r:id="rId14"/>
    <p:sldId id="343" r:id="rId15"/>
    <p:sldId id="344" r:id="rId16"/>
    <p:sldId id="367" r:id="rId17"/>
    <p:sldId id="346" r:id="rId18"/>
    <p:sldId id="347" r:id="rId19"/>
    <p:sldId id="368" r:id="rId20"/>
    <p:sldId id="351" r:id="rId21"/>
    <p:sldId id="353" r:id="rId22"/>
    <p:sldId id="352" r:id="rId23"/>
    <p:sldId id="354" r:id="rId24"/>
    <p:sldId id="358" r:id="rId25"/>
    <p:sldId id="355" r:id="rId26"/>
    <p:sldId id="356" r:id="rId27"/>
    <p:sldId id="357" r:id="rId28"/>
    <p:sldId id="361" r:id="rId29"/>
    <p:sldId id="362" r:id="rId30"/>
    <p:sldId id="364" r:id="rId31"/>
    <p:sldId id="363" r:id="rId32"/>
    <p:sldId id="360" r:id="rId33"/>
    <p:sldId id="371" r:id="rId34"/>
  </p:sldIdLst>
  <p:sldSz cx="9144000" cy="5143500" type="screen16x9"/>
  <p:notesSz cx="6858000" cy="9144000"/>
  <p:defaultTextStyle>
    <a:defPPr>
      <a:defRPr lang="de-DE"/>
    </a:defPPr>
    <a:lvl1pPr marL="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2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pos="5590">
          <p15:clr>
            <a:srgbClr val="A4A3A4"/>
          </p15:clr>
        </p15:guide>
        <p15:guide id="4" pos="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FF00"/>
    <a:srgbClr val="E46C0A"/>
    <a:srgbClr val="A50021"/>
    <a:srgbClr val="008000"/>
    <a:srgbClr val="D40000"/>
    <a:srgbClr val="00FF00"/>
    <a:srgbClr val="FFD100"/>
    <a:srgbClr val="DE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2" autoAdjust="0"/>
    <p:restoredTop sz="93956" autoAdjust="0"/>
  </p:normalViewPr>
  <p:slideViewPr>
    <p:cSldViewPr snapToGrid="0" snapToObjects="1" showGuides="1">
      <p:cViewPr>
        <p:scale>
          <a:sx n="200" d="100"/>
          <a:sy n="200" d="100"/>
        </p:scale>
        <p:origin x="240" y="864"/>
      </p:cViewPr>
      <p:guideLst>
        <p:guide orient="horz" pos="2681"/>
        <p:guide orient="horz" pos="152"/>
        <p:guide pos="5590"/>
        <p:guide pos="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7738-67D4-2145-AE2C-7D3B7AB21CDE}" type="datetimeFigureOut">
              <a:rPr lang="de-DE" smtClean="0"/>
              <a:t>17.09.20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455F7-C0E6-7340-B62F-7F9EB258B5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03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7A1E-8B94-574D-96D3-8BC89B48F792}" type="datetimeFigureOut">
              <a:rPr lang="de-DE" smtClean="0"/>
              <a:t>17.09.20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C72F-B32F-0947-8EA7-0D034CC47F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4589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9178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43767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58356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72945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7534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2123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6712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5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21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73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problems: https://stackoverflow.com/questions/28327123/installing-anaconda-python-pyhdf-and-netcdf4-for-windows-64-bit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9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34B6C71-282F-1A41-8ADC-6BBE6E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27003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3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6" y="257824"/>
            <a:ext cx="8616232" cy="196752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411FF-5AC0-9B4A-8AFB-905CF247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150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3"/>
            <a:ext cx="6992681" cy="3132688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3AE01D-670F-F54A-8529-F5F007B6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42033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5"/>
            <a:ext cx="4738571" cy="2912252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68630" y="257823"/>
            <a:ext cx="3505495" cy="29122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Ggf. Textfeld für Bildinformationen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4747F7F-F770-6B4A-A025-E8AB5323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9545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18167" y="1135996"/>
            <a:ext cx="3427021" cy="30690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172" y="331468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2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329043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896" indent="-285729">
              <a:buFont typeface="Arial" panose="020B0604020202020204" pitchFamily="34" charset="0"/>
              <a:buChar char="•"/>
              <a:defRPr sz="1400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478172" y="4733709"/>
            <a:ext cx="349868" cy="274637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15269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4764851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64851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257175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B2BCB30-8F84-2648-88CF-CC429951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518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26F698F-067F-DD4E-B1F9-A971316CAD7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06404" y="3933705"/>
            <a:ext cx="796673" cy="101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36880" y="4737996"/>
            <a:ext cx="391160" cy="406399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Bild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4719956"/>
            <a:ext cx="1082034" cy="380328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A652C08-6308-6A49-A0EC-7017144CA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5774" y="4779069"/>
            <a:ext cx="417275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26D45-ED44-E94E-A8DB-DE0E7D3115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30494" y="4422650"/>
            <a:ext cx="580213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1" r:id="rId7"/>
    <p:sldLayoutId id="2147483733" r:id="rId8"/>
  </p:sldLayoutIdLst>
  <p:hf hdr="0" dt="0"/>
  <p:txStyles>
    <p:titleStyle>
      <a:lvl1pPr algn="ctr" defTabSz="45716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6" indent="-342876" algn="l" defTabSz="45716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29" algn="l" defTabSz="4571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3" algn="l" defTabSz="4571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5" indent="-228583" algn="l" defTabSz="4571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2" indent="-228583" algn="l" defTabSz="4571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5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2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5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9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6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86050" y="4767263"/>
            <a:ext cx="3771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C134-5FC5-4C3D-B66C-94919898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it.ly/2U5ixyU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youtube.com/watch?v=Z1Yd7upQsX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unidata.github.io/netcdf4-python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%2F978-3-030-50356-7.pdf" TargetMode="External"/><Relationship Id="rId3" Type="http://schemas.openxmlformats.org/officeDocument/2006/relationships/hyperlink" Target="http://docs.python-guide.org/en/latest/" TargetMode="External"/><Relationship Id="rId7" Type="http://schemas.openxmlformats.org/officeDocument/2006/relationships/hyperlink" Target="https://github.com/juliangaal/python-cheat-sheet" TargetMode="External"/><Relationship Id="rId12" Type="http://schemas.openxmlformats.org/officeDocument/2006/relationships/image" Target="../media/image38.jpg"/><Relationship Id="rId2" Type="http://schemas.openxmlformats.org/officeDocument/2006/relationships/hyperlink" Target="http://www.diveintopython3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wcarpentry.github.io/python-novice-gapminder/" TargetMode="External"/><Relationship Id="rId11" Type="http://schemas.openxmlformats.org/officeDocument/2006/relationships/hyperlink" Target="https://www.youtube.com/watch?v=6gdNUDs6QPc" TargetMode="External"/><Relationship Id="rId5" Type="http://schemas.openxmlformats.org/officeDocument/2006/relationships/hyperlink" Target="https://github.com/jrjohansson/scientific-python-lectures" TargetMode="External"/><Relationship Id="rId10" Type="http://schemas.openxmlformats.org/officeDocument/2006/relationships/hyperlink" Target="https://www.youtube.com/watch?v=gtejJ3RCddE" TargetMode="External"/><Relationship Id="rId4" Type="http://schemas.openxmlformats.org/officeDocument/2006/relationships/hyperlink" Target="https://www.scipy-lectures.org/" TargetMode="External"/><Relationship Id="rId9" Type="http://schemas.openxmlformats.org/officeDocument/2006/relationships/hyperlink" Target="https://www.youtube.com/watch?v=rfscVS0vtbw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ccount.jetbrains.com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>
              <a:tabLst>
                <a:tab pos="358775" algn="l"/>
              </a:tabLst>
            </a:pPr>
            <a:r>
              <a:rPr lang="en-US" sz="2400" dirty="0"/>
              <a:t>0 Installation &amp; Introduction</a:t>
            </a:r>
            <a:br>
              <a:rPr lang="en-US" sz="2400" dirty="0"/>
            </a:br>
            <a:r>
              <a:rPr lang="en-US" sz="2400" dirty="0"/>
              <a:t>1 Basics</a:t>
            </a:r>
            <a:br>
              <a:rPr lang="en-US" sz="2400" dirty="0"/>
            </a:br>
            <a:r>
              <a:rPr lang="en-US" sz="2400" dirty="0"/>
              <a:t>2 standard library</a:t>
            </a:r>
            <a:br>
              <a:rPr lang="en-US" sz="2400" dirty="0"/>
            </a:br>
            <a:r>
              <a:rPr lang="en-US" sz="2400" dirty="0"/>
              <a:t>3 numpy and matplotlib</a:t>
            </a:r>
            <a:br>
              <a:rPr lang="en-US" sz="2400" dirty="0"/>
            </a:br>
            <a:r>
              <a:rPr lang="en-US" sz="2400" dirty="0"/>
              <a:t>4 netCDF4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5CEB5-B2BE-134E-B049-F1FAB184176B}"/>
              </a:ext>
            </a:extLst>
          </p:cNvPr>
          <p:cNvSpPr/>
          <p:nvPr/>
        </p:nvSpPr>
        <p:spPr>
          <a:xfrm>
            <a:off x="295275" y="43125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Martin Radenz (</a:t>
            </a:r>
            <a:r>
              <a:rPr lang="de-DE" sz="800" dirty="0" err="1"/>
              <a:t>radenz@tropos.de</a:t>
            </a:r>
            <a:r>
              <a:rPr lang="de-DE" sz="800" dirty="0"/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Willi Schimmel (</a:t>
            </a:r>
            <a:r>
              <a:rPr lang="de-DE" sz="8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Teresa Vogl (</a:t>
            </a:r>
            <a:r>
              <a:rPr lang="de-DE" sz="800" dirty="0" err="1">
                <a:solidFill>
                  <a:srgbClr val="000000"/>
                </a:solidFill>
              </a:rPr>
              <a:t>teresa.vogl@uni-leipzig.de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LIM, 05. </a:t>
            </a:r>
            <a:r>
              <a:rPr lang="de-DE" sz="800" dirty="0" err="1"/>
              <a:t>October</a:t>
            </a:r>
            <a:r>
              <a:rPr lang="de-DE" sz="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615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covered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77183"/>
            <a:ext cx="4814457" cy="1507592"/>
          </a:xfrm>
        </p:spPr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standard library</a:t>
            </a:r>
          </a:p>
          <a:p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netcdf</a:t>
            </a:r>
            <a:endParaRPr lang="en-US" dirty="0"/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329043" y="2284774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67" rtl="0" eaLnBrk="1" latinLnBrk="0" hangingPunct="1">
              <a:spcBef>
                <a:spcPts val="0"/>
              </a:spcBef>
              <a:buFont typeface="Arial"/>
              <a:buNone/>
              <a:defRPr sz="22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covered</a:t>
            </a:r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29042" y="2761609"/>
            <a:ext cx="4814457" cy="1507592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&amp; advanced stuff</a:t>
            </a:r>
          </a:p>
          <a:p>
            <a:r>
              <a:rPr lang="en-US" dirty="0"/>
              <a:t>git version control</a:t>
            </a:r>
          </a:p>
          <a:p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39FE5B3-22E5-9748-A33A-F59CA6AA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89185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1: Basics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09772-F299-6A4F-9C49-167803128535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781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5521124" y="694879"/>
            <a:ext cx="3206188" cy="1191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Material for Exercises: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hlinkClick r:id="rId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https://bit.ly/2U5ixyU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15679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str.split</a:t>
            </a:r>
            <a:r>
              <a:rPr lang="en-US" dirty="0"/>
              <a:t>(char)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decision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prints all words in a sentence starting with t or b and call it with </a:t>
            </a:r>
            <a:r>
              <a:rPr lang="en-US" dirty="0" err="1"/>
              <a:t>lorenzquote</a:t>
            </a:r>
            <a:r>
              <a:rPr lang="en-US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5243"/>
          <a:stretch/>
        </p:blipFill>
        <p:spPr>
          <a:xfrm>
            <a:off x="478172" y="2127283"/>
            <a:ext cx="5400675" cy="8673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2135204"/>
            <a:ext cx="5400675" cy="24955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187DAB5-3F10-014B-A476-108CD7A3C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72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2" y="1135996"/>
            <a:ext cx="5339191" cy="3356063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131A6F9-B47F-414F-B880-9D7DDBA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70284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2: standard library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F680B-EE0E-4D4C-9B2D-8CC6457DA064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299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library – ‘batteries included’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70901" cy="3269317"/>
          </a:xfrm>
        </p:spPr>
        <p:txBody>
          <a:bodyPr/>
          <a:lstStyle/>
          <a:p>
            <a:r>
              <a:rPr lang="en-US" dirty="0"/>
              <a:t>python offers a lot of libraries out of the box</a:t>
            </a:r>
          </a:p>
          <a:p>
            <a:pPr lvl="1"/>
            <a:r>
              <a:rPr lang="en-US" b="1" dirty="0"/>
              <a:t>date and time</a:t>
            </a:r>
          </a:p>
          <a:p>
            <a:pPr lvl="1"/>
            <a:r>
              <a:rPr lang="en-US" b="1" dirty="0" err="1"/>
              <a:t>os</a:t>
            </a:r>
            <a:r>
              <a:rPr lang="en-US" b="1" dirty="0"/>
              <a:t> interaction</a:t>
            </a:r>
          </a:p>
          <a:p>
            <a:pPr lvl="1"/>
            <a:r>
              <a:rPr lang="en-US" b="1" dirty="0"/>
              <a:t>regex</a:t>
            </a:r>
          </a:p>
          <a:p>
            <a:pPr lvl="1"/>
            <a:r>
              <a:rPr lang="en-US" b="1" dirty="0"/>
              <a:t>databases</a:t>
            </a:r>
          </a:p>
          <a:p>
            <a:pPr lvl="1"/>
            <a:r>
              <a:rPr lang="en-US" b="1" dirty="0"/>
              <a:t>compressing (zip, tar, …)</a:t>
            </a:r>
          </a:p>
          <a:p>
            <a:pPr lvl="1"/>
            <a:r>
              <a:rPr lang="en-US" b="1" dirty="0"/>
              <a:t>csv treatment</a:t>
            </a:r>
          </a:p>
          <a:p>
            <a:pPr lvl="1"/>
            <a:r>
              <a:rPr lang="en-US" b="1" dirty="0"/>
              <a:t>network</a:t>
            </a:r>
          </a:p>
          <a:p>
            <a:pPr lvl="1"/>
            <a:r>
              <a:rPr lang="en-US" b="1" dirty="0"/>
              <a:t>command line parsing</a:t>
            </a:r>
          </a:p>
          <a:p>
            <a:pPr lvl="1"/>
            <a:r>
              <a:rPr lang="en-US" b="1" dirty="0"/>
              <a:t>documentation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03881" y="1471971"/>
            <a:ext cx="1631368" cy="515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5B1711-F678-DF41-94D7-DD66B77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7314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while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returns a list of dates between a given start and a given end.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92659"/>
          <a:stretch/>
        </p:blipFill>
        <p:spPr>
          <a:xfrm>
            <a:off x="560607" y="1818165"/>
            <a:ext cx="3860318" cy="2173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7" y="1818165"/>
            <a:ext cx="3860318" cy="2960904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603B9A-E87C-FB4F-B298-62397EA3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0131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3: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55988CA3-2D44-AC43-8A3F-F82B3F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16FDE4-A2DA-8D43-BB12-8A77FC86D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8B9C163-69A9-0245-85E7-EFBC219BDD26}"/>
              </a:ext>
            </a:extLst>
          </p:cNvPr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365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br>
              <a:rPr lang="en-US" sz="2800" dirty="0"/>
            </a:br>
            <a:r>
              <a:rPr lang="en-US" sz="2800" dirty="0"/>
              <a:t>Part 3: </a:t>
            </a:r>
            <a:r>
              <a:rPr lang="en-US" sz="2800" dirty="0" err="1"/>
              <a:t>numpy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874E64-5BD4-9C44-90F8-672BC3F7B1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DE875CFB-E57E-D741-A842-331D38BD2099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35147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4E99E-9D8D-AA4F-8F93-D3F5720299C2}"/>
              </a:ext>
            </a:extLst>
          </p:cNvPr>
          <p:cNvSpPr txBox="1"/>
          <p:nvPr/>
        </p:nvSpPr>
        <p:spPr>
          <a:xfrm>
            <a:off x="1054902" y="2777422"/>
            <a:ext cx="62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Recommended Vido:	</a:t>
            </a:r>
            <a:r>
              <a:rPr lang="en-GB" sz="1600" dirty="0">
                <a:hlinkClick r:id="rId4"/>
              </a:rPr>
              <a:t>https://www.youtube.com/watch?v=Z1Yd7upQsXY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19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for science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5638"/>
          <a:stretch/>
        </p:blipFill>
        <p:spPr>
          <a:xfrm>
            <a:off x="137781" y="261770"/>
            <a:ext cx="7630643" cy="424662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CD2B5DA-09E6-FA43-8FDE-EB430064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79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r>
              <a:rPr lang="en-US" dirty="0"/>
              <a:t>python library for multi-dimensional</a:t>
            </a:r>
            <a:br>
              <a:rPr lang="en-US" dirty="0"/>
            </a:br>
            <a:r>
              <a:rPr lang="en-US" dirty="0"/>
              <a:t>arrays and calculations</a:t>
            </a:r>
          </a:p>
          <a:p>
            <a:pPr marL="182563" indent="-182563"/>
            <a:r>
              <a:rPr lang="en-US" dirty="0"/>
              <a:t>used by many other libraries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dirty="0"/>
              <a:t>zero based indexing</a:t>
            </a:r>
          </a:p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" y="135172"/>
            <a:ext cx="4384781" cy="453872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16970" y="177579"/>
            <a:ext cx="210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http://www.numpy.org/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Pfeil nach rechts 8"/>
          <p:cNvSpPr/>
          <p:nvPr/>
        </p:nvSpPr>
        <p:spPr>
          <a:xfrm rot="10800000">
            <a:off x="1954577" y="347471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539664" y="372235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66F1C8D-EBDA-1341-A1D5-A110306C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60446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26295" b="28696"/>
          <a:stretch/>
        </p:blipFill>
        <p:spPr>
          <a:xfrm>
            <a:off x="6217440" y="3322910"/>
            <a:ext cx="1735005" cy="170229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4" y="408796"/>
            <a:ext cx="2506884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np.exp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np.log(array)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np.sin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for calculating the dew point and another one for the </a:t>
            </a:r>
            <a:r>
              <a:rPr lang="en-US" dirty="0" err="1"/>
              <a:t>u,v</a:t>
            </a:r>
            <a:r>
              <a:rPr lang="en-US" dirty="0"/>
              <a:t> wind components.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8" y="2332745"/>
            <a:ext cx="2996889" cy="6043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88029"/>
          <a:stretch/>
        </p:blipFill>
        <p:spPr>
          <a:xfrm>
            <a:off x="160372" y="1735986"/>
            <a:ext cx="5592512" cy="2279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58315" b="29995"/>
          <a:stretch/>
        </p:blipFill>
        <p:spPr>
          <a:xfrm>
            <a:off x="160372" y="3371352"/>
            <a:ext cx="5592512" cy="2226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-2" b="51978"/>
          <a:stretch/>
        </p:blipFill>
        <p:spPr>
          <a:xfrm>
            <a:off x="160372" y="1735985"/>
            <a:ext cx="5592512" cy="9146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58316" b="2951"/>
          <a:stretch/>
        </p:blipFill>
        <p:spPr>
          <a:xfrm>
            <a:off x="160372" y="3371352"/>
            <a:ext cx="5592512" cy="73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relative humidity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200" dirty="0"/>
                  <a:t>e: partial pressure water vapor</a:t>
                </a:r>
              </a:p>
              <a:p>
                <a:r>
                  <a:rPr lang="en-US" sz="1200" dirty="0"/>
                  <a:t>E: saturation water vapor pressure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blipFill>
                <a:blip r:embed="rId5"/>
                <a:stretch>
                  <a:fillRect l="-213" t="-48276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dewpoint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blipFill>
                <a:blip r:embed="rId6"/>
                <a:stretch>
                  <a:fillRect l="-287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57D65E0-8549-D247-99E4-541B6CDD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38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116"/>
          <a:stretch/>
        </p:blipFill>
        <p:spPr>
          <a:xfrm>
            <a:off x="32776" y="1"/>
            <a:ext cx="4780803" cy="4736342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 rot="8063656">
            <a:off x="721550" y="514111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717554" y="4296139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598868" y="16486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https://matplotlib.org/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83F04BD-4F02-284C-BFB1-7D9228CA7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84108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854" y="1868881"/>
            <a:ext cx="7894444" cy="844793"/>
          </a:xfrm>
        </p:spPr>
        <p:txBody>
          <a:bodyPr/>
          <a:lstStyle/>
          <a:p>
            <a:r>
              <a:rPr lang="en-US" sz="1800" dirty="0"/>
              <a:t>Python Crash-Course</a:t>
            </a:r>
            <a:br>
              <a:rPr lang="en-US" sz="2800" dirty="0"/>
            </a:br>
            <a:r>
              <a:rPr lang="en-US" sz="2800" dirty="0"/>
              <a:t>Part 4: </a:t>
            </a:r>
            <a:r>
              <a:rPr lang="en-US" sz="2800" dirty="0" err="1"/>
              <a:t>netcdf</a:t>
            </a:r>
            <a:endParaRPr lang="de-DE" sz="1200" dirty="0"/>
          </a:p>
        </p:txBody>
      </p:sp>
      <p:sp>
        <p:nvSpPr>
          <p:cNvPr id="7" name="Rechteck 6"/>
          <p:cNvSpPr/>
          <p:nvPr/>
        </p:nvSpPr>
        <p:spPr>
          <a:xfrm>
            <a:off x="391886" y="3865348"/>
            <a:ext cx="1354412" cy="91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D9A418-11B5-384B-AD69-92EF8A2165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488C6B97-8FC7-B54C-AEDD-D286EB3E2838}"/>
              </a:ext>
            </a:extLst>
          </p:cNvPr>
          <p:cNvSpPr txBox="1">
            <a:spLocks/>
          </p:cNvSpPr>
          <p:nvPr/>
        </p:nvSpPr>
        <p:spPr>
          <a:xfrm>
            <a:off x="439999" y="3671047"/>
            <a:ext cx="8087538" cy="12647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/>
              <a:t>Martin Radenz (radenz@tropos.de) </a:t>
            </a:r>
          </a:p>
          <a:p>
            <a:r>
              <a:rPr lang="de-DE" sz="1400">
                <a:solidFill>
                  <a:srgbClr val="C00000"/>
                </a:solidFill>
              </a:rPr>
              <a:t>Willi Schimmel (willi.schimmel@uni-leipzig.de) </a:t>
            </a:r>
          </a:p>
          <a:p>
            <a:r>
              <a:rPr lang="de-DE" sz="1400">
                <a:solidFill>
                  <a:srgbClr val="C00000"/>
                </a:solidFill>
              </a:rPr>
              <a:t>Teresa Vogl (teresa.vogl@uni-leipzig.de) </a:t>
            </a:r>
          </a:p>
          <a:p>
            <a:endParaRPr lang="de-DE" sz="1400"/>
          </a:p>
          <a:p>
            <a:endParaRPr lang="de-DE" sz="1400"/>
          </a:p>
          <a:p>
            <a:r>
              <a:rPr lang="de-DE" sz="1200"/>
              <a:t>LIM, 04.07.2018, </a:t>
            </a:r>
            <a:r>
              <a:rPr lang="de-DE" sz="1200">
                <a:solidFill>
                  <a:srgbClr val="C00000"/>
                </a:solidFill>
              </a:rPr>
              <a:t>02.05.2019</a:t>
            </a:r>
          </a:p>
          <a:p>
            <a:r>
              <a:rPr lang="de-DE" sz="1200"/>
              <a:t>TROPOS, 22.03.2019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7100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additional libraries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anaconda package manager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542615"/>
            <a:ext cx="2724724" cy="20148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" y="3916238"/>
            <a:ext cx="4524375" cy="762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Inhaltsplatzhalter 3"/>
          <p:cNvSpPr txBox="1">
            <a:spLocks/>
          </p:cNvSpPr>
          <p:nvPr/>
        </p:nvSpPr>
        <p:spPr>
          <a:xfrm>
            <a:off x="2019370" y="1333451"/>
            <a:ext cx="1257959" cy="78159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43" t="1887" r="23922"/>
          <a:stretch/>
        </p:blipFill>
        <p:spPr>
          <a:xfrm>
            <a:off x="5066859" y="1542615"/>
            <a:ext cx="4023361" cy="897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Inhaltsplatzhalter 6"/>
          <p:cNvSpPr txBox="1">
            <a:spLocks/>
          </p:cNvSpPr>
          <p:nvPr/>
        </p:nvSpPr>
        <p:spPr>
          <a:xfrm>
            <a:off x="4992426" y="1135995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python package manager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60180" y="1124904"/>
            <a:ext cx="123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50" charset="0"/>
              </a:rPr>
              <a:t>OR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58EA2061-E256-DE46-ACF7-623977AE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043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netcdf4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4" y="1135996"/>
            <a:ext cx="3404524" cy="3269317"/>
          </a:xfrm>
        </p:spPr>
        <p:txBody>
          <a:bodyPr/>
          <a:lstStyle/>
          <a:p>
            <a:r>
              <a:rPr lang="en-US" dirty="0"/>
              <a:t>read &amp; write netcdf3 </a:t>
            </a:r>
            <a:br>
              <a:rPr lang="en-US" dirty="0"/>
            </a:br>
            <a:r>
              <a:rPr lang="en-US" dirty="0"/>
              <a:t>and netcdf4 datasets</a:t>
            </a:r>
          </a:p>
          <a:p>
            <a:r>
              <a:rPr lang="en-US" dirty="0" err="1"/>
              <a:t>netcdf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self-describing binary format for multi-dimensional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hdf5 C library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1" y="106680"/>
            <a:ext cx="5557750" cy="4385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7479" y="78886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http://unidata.github.io/netcdf4-python/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770A104-7ED3-9F44-BE17-E145C35D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39236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3" y="1135996"/>
            <a:ext cx="2713099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</a:t>
            </a:r>
            <a:r>
              <a:rPr lang="en-US" dirty="0" err="1"/>
              <a:t>netcdf</a:t>
            </a:r>
            <a:r>
              <a:rPr lang="en-US" dirty="0"/>
              <a:t> attributes with </a:t>
            </a:r>
            <a:r>
              <a:rPr lang="en-US" dirty="0" err="1"/>
              <a:t>f.attrname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datetime.timedelta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the </a:t>
            </a:r>
            <a:r>
              <a:rPr lang="en-US" dirty="0" err="1"/>
              <a:t>cloudnet</a:t>
            </a:r>
            <a:r>
              <a:rPr lang="en-US" dirty="0"/>
              <a:t> time format to list of </a:t>
            </a:r>
            <a:r>
              <a:rPr lang="en-US" dirty="0" err="1"/>
              <a:t>datetimes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3" y="1677893"/>
            <a:ext cx="5657850" cy="54292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17460B8-6FDC-AE44-BF4C-FD16EC1D2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8565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986532" y="331468"/>
            <a:ext cx="1217472" cy="540987"/>
          </a:xfrm>
        </p:spPr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769" cy="4733709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014C24-938F-9B46-B009-8C402F8C9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637053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62441" y="331468"/>
            <a:ext cx="1541563" cy="540987"/>
          </a:xfrm>
        </p:spPr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-9937"/>
            <a:ext cx="5798916" cy="4743646"/>
          </a:xfr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8144D26-D0AB-6947-B551-A8608446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3687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615035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5548711" y="229002"/>
            <a:ext cx="3400708" cy="1066476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7061141" y="1448517"/>
            <a:ext cx="2178276" cy="136866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 scientific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stack also with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5796087" y="1912443"/>
            <a:ext cx="1304428" cy="280516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896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97165" y="331468"/>
            <a:ext cx="1217472" cy="540987"/>
          </a:xfrm>
        </p:spPr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8304" cy="47623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3969978-E576-1D4F-8F87-A13ED22C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4304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63384"/>
            <a:ext cx="5488465" cy="3794480"/>
          </a:xfrm>
        </p:spPr>
        <p:txBody>
          <a:bodyPr/>
          <a:lstStyle/>
          <a:p>
            <a:pPr marL="179388" indent="-179388" defTabSz="360363"/>
            <a:r>
              <a:rPr lang="en-US" sz="1000" dirty="0"/>
              <a:t>Dive into python book (free online) </a:t>
            </a:r>
            <a:r>
              <a:rPr lang="en-US" sz="1000" dirty="0">
                <a:hlinkClick r:id="rId2"/>
              </a:rPr>
              <a:t>http://www.diveintopython3.net/</a:t>
            </a:r>
            <a:endParaRPr lang="en-US" sz="1000" dirty="0"/>
          </a:p>
          <a:p>
            <a:pPr marL="179388" indent="-179388" defTabSz="360363">
              <a:buNone/>
            </a:pPr>
            <a:endParaRPr lang="en-US" sz="1000" dirty="0"/>
          </a:p>
          <a:p>
            <a:pPr marL="179388" indent="-179388" defTabSz="360363"/>
            <a:r>
              <a:rPr lang="en-US" sz="1000" dirty="0"/>
              <a:t>The Hitchhiker’s Guide to Python </a:t>
            </a:r>
            <a:r>
              <a:rPr lang="en-US" sz="1000" dirty="0">
                <a:hlinkClick r:id="rId3"/>
              </a:rPr>
              <a:t>http://docs.python-guide.org/en/latest/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4"/>
              </a:rPr>
              <a:t>https://www.scipy-lectures.org/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5"/>
              </a:rPr>
              <a:t>https://github.com/jrjohansson/scientific-python-lectures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6"/>
              </a:rPr>
              <a:t>http://swcarpentry.github.io/python-novice-gapminder/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7"/>
              </a:rPr>
              <a:t>https://github.com/juliangaal/python-cheat-sheet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GB" sz="1000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Book (free PDF) </a:t>
            </a:r>
            <a:r>
              <a:rPr lang="en-GB" sz="10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https://link.springer.com/content/pdf/10.1007%2F978-3-030-50356-7.pdf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stackoverflow.com</a:t>
            </a:r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Video-tutorials: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https://www.youtube.com/watch?v=rfscVS0vtbw</a:t>
            </a:r>
            <a:r>
              <a:rPr lang="en-US" sz="1000" dirty="0"/>
              <a:t> (general)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https://www.youtube.com/watch?v=gtejJ3RCddE</a:t>
            </a:r>
            <a:r>
              <a:rPr lang="en-US" sz="1000" dirty="0"/>
              <a:t> (</a:t>
            </a:r>
            <a:r>
              <a:rPr lang="en-US" sz="1000" dirty="0" err="1"/>
              <a:t>numpy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hlinkClick r:id="rId11"/>
              </a:rPr>
              <a:t>https://www.youtube.com/watch?v=6gdNUDs6QPc</a:t>
            </a:r>
            <a:r>
              <a:rPr lang="en-US" sz="1000" dirty="0"/>
              <a:t> (</a:t>
            </a:r>
            <a:r>
              <a:rPr lang="en-US" sz="1000" dirty="0" err="1"/>
              <a:t>matplotlib</a:t>
            </a:r>
            <a:r>
              <a:rPr lang="en-US" sz="1000" dirty="0"/>
              <a:t>)</a:t>
            </a:r>
          </a:p>
          <a:p>
            <a:pPr marL="179388" indent="-179388" defTabSz="360363"/>
            <a:endParaRPr lang="en-US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877" r="15306" b="10437"/>
          <a:stretch/>
        </p:blipFill>
        <p:spPr>
          <a:xfrm>
            <a:off x="5817508" y="59304"/>
            <a:ext cx="3044142" cy="45474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98534D3-CD4D-D34A-8080-3EE2B675D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6616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85FB0-4E4D-AB40-B87B-89442CE5F296}"/>
              </a:ext>
            </a:extLst>
          </p:cNvPr>
          <p:cNvSpPr/>
          <p:nvPr/>
        </p:nvSpPr>
        <p:spPr>
          <a:xfrm>
            <a:off x="-135228" y="-231820"/>
            <a:ext cx="10019763" cy="5872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29"/>
            <a:ext cx="9144000" cy="377964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3730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https://www.anaconda.com/products/individual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8" y="61572"/>
            <a:ext cx="2834646" cy="221075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99267" y="1668780"/>
            <a:ext cx="2041813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Helvetica" pitchFamily="50" charset="0"/>
              </a:rPr>
              <a:t>VSCode</a:t>
            </a:r>
            <a:r>
              <a:rPr lang="en-US" sz="1400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219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437483" y="872455"/>
            <a:ext cx="6845125" cy="351859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5089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https://www.jetbrains.com/pycharm/download/#section=windows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5799820" y="396472"/>
            <a:ext cx="3150798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with JetBrains Account</a:t>
            </a:r>
            <a:endParaRPr lang="en-GB" sz="1600" dirty="0">
              <a:hlinkClick r:id="rId4"/>
            </a:endParaRPr>
          </a:p>
          <a:p>
            <a:pPr algn="ctr"/>
            <a:r>
              <a:rPr lang="en-GB" sz="1600" dirty="0">
                <a:hlinkClick r:id="rId4"/>
              </a:rPr>
              <a:t>https://account.jetbrains.com/login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92925"/>
            <a:ext cx="4814457" cy="3269317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3" y="2743200"/>
            <a:ext cx="3419700" cy="16824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" y="3627912"/>
            <a:ext cx="3419699" cy="75882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2662177" y="983848"/>
            <a:ext cx="1671922" cy="1041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2530699" y="1752992"/>
            <a:ext cx="1629177" cy="6821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470148" y="2398385"/>
            <a:ext cx="168960" cy="5203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4572000" y="23019"/>
            <a:ext cx="4018208" cy="1932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89" y="2074029"/>
            <a:ext cx="4924169" cy="3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478172" y="1002442"/>
            <a:ext cx="203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475489"/>
            <a:ext cx="3188272" cy="2973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94" y="1475489"/>
            <a:ext cx="4973886" cy="2973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3907594" y="1017958"/>
            <a:ext cx="480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8596648" y="3370883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4878947" y="2826948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4384989" y="3759592"/>
            <a:ext cx="894971" cy="174854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73926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4" y="1291085"/>
            <a:ext cx="5151650" cy="343938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115159" y="1682035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5055051" y="721464"/>
            <a:ext cx="5379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Specify path to Anaconda3 Python interpreter &amp; </a:t>
            </a:r>
          </a:p>
          <a:p>
            <a:r>
              <a:rPr lang="en-US" sz="1400" dirty="0" err="1"/>
              <a:t>conda</a:t>
            </a:r>
            <a:r>
              <a:rPr lang="en-US" sz="1400" dirty="0"/>
              <a:t> executable usually:</a:t>
            </a:r>
          </a:p>
          <a:p>
            <a:endParaRPr lang="en-US" sz="1400" dirty="0"/>
          </a:p>
          <a:p>
            <a:r>
              <a:rPr lang="en-US" sz="1400" dirty="0"/>
              <a:t>	/Users/[name]/anaconda3/bin/python</a:t>
            </a:r>
          </a:p>
          <a:p>
            <a:r>
              <a:rPr lang="en-US" sz="1400" dirty="0"/>
              <a:t>	/Users/[name]/anaconda3/bin/</a:t>
            </a:r>
            <a:r>
              <a:rPr lang="en-US" sz="1400" dirty="0" err="1"/>
              <a:t>conda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5847008" y="2369713"/>
            <a:ext cx="218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983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842698"/>
            <a:ext cx="6270168" cy="392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7283669" y="17909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2888069334"/>
      </p:ext>
    </p:extLst>
  </p:cSld>
  <p:clrMapOvr>
    <a:masterClrMapping/>
  </p:clrMapOvr>
</p:sld>
</file>

<file path=ppt/theme/theme1.xml><?xml version="1.0" encoding="utf-8"?>
<a:theme xmlns:a="http://schemas.openxmlformats.org/drawingml/2006/main" name="1_TROPOS_PP_16_9_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Presentation_16to9_ENG</Template>
  <TotalTime>7143</TotalTime>
  <Words>1417</Words>
  <Application>Microsoft Macintosh PowerPoint</Application>
  <PresentationFormat>On-screen Show (16:9)</PresentationFormat>
  <Paragraphs>263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</vt:lpstr>
      <vt:lpstr>1_TROPOS_PP_16_9_eng</vt:lpstr>
      <vt:lpstr>Benutzerdefiniertes Design</vt:lpstr>
      <vt:lpstr>0 Installation &amp; Introduction 1 Basics 2 standard library 3 numpy and matplotlib 4 netCDF4</vt:lpstr>
      <vt:lpstr>Part 0: Installation &amp;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Basics</vt:lpstr>
      <vt:lpstr>PowerPoint Presentation</vt:lpstr>
      <vt:lpstr>PowerPoint Presentation</vt:lpstr>
      <vt:lpstr>PowerPoint Presentation</vt:lpstr>
      <vt:lpstr>Part 2: standard library</vt:lpstr>
      <vt:lpstr>PowerPoint Presentation</vt:lpstr>
      <vt:lpstr>PowerPoint Presentation</vt:lpstr>
      <vt:lpstr>Part 3:</vt:lpstr>
      <vt:lpstr>Python Crash-Course Part 3: numpy</vt:lpstr>
      <vt:lpstr>PowerPoint Presentation</vt:lpstr>
      <vt:lpstr>PowerPoint Presentation</vt:lpstr>
      <vt:lpstr>PowerPoint Presentation</vt:lpstr>
      <vt:lpstr>PowerPoint Presentation</vt:lpstr>
      <vt:lpstr>Python Crash-Course Part 4: netcdf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Radenz</dc:creator>
  <cp:lastModifiedBy>Willi Willi</cp:lastModifiedBy>
  <cp:revision>682</cp:revision>
  <dcterms:created xsi:type="dcterms:W3CDTF">2017-05-17T06:30:45Z</dcterms:created>
  <dcterms:modified xsi:type="dcterms:W3CDTF">2020-09-21T09:37:12Z</dcterms:modified>
</cp:coreProperties>
</file>